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74" r:id="rId11"/>
    <p:sldId id="266" r:id="rId12"/>
    <p:sldId id="267" r:id="rId13"/>
    <p:sldId id="268" r:id="rId14"/>
    <p:sldId id="26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11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89228" autoAdjust="0"/>
  </p:normalViewPr>
  <p:slideViewPr>
    <p:cSldViewPr snapToGrid="0" showGuides="1">
      <p:cViewPr varScale="1">
        <p:scale>
          <a:sx n="56" d="100"/>
          <a:sy n="56" d="100"/>
        </p:scale>
        <p:origin x="992" y="52"/>
      </p:cViewPr>
      <p:guideLst>
        <p:guide orient="horz" pos="1207"/>
        <p:guide pos="11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D0EE0D0-DE22-4914-BCE7-3BCC366AE429}" type="datetimeFigureOut">
              <a:rPr lang="sv-SE" smtClean="0"/>
              <a:t>2024-12-09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128872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D0EE0D0-DE22-4914-BCE7-3BCC366AE429}" type="datetimeFigureOut">
              <a:rPr lang="sv-SE" smtClean="0"/>
              <a:t>2024-12-09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327592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D0EE0D0-DE22-4914-BCE7-3BCC366AE429}" type="datetimeFigureOut">
              <a:rPr lang="sv-SE" smtClean="0"/>
              <a:t>2024-12-09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EFB90A-D922-44C4-B574-102FDCE096D9}" type="slidenum">
              <a:rPr lang="sv-SE" smtClean="0"/>
              <a:t>‹#›</a:t>
            </a:fld>
            <a:endParaRPr lang="sv-SE"/>
          </a:p>
        </p:txBody>
      </p:sp>
      <p:pic>
        <p:nvPicPr>
          <p:cNvPr id="9" name="Bildobjekt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602270" y="820753"/>
            <a:ext cx="1503061" cy="591806"/>
          </a:xfrm>
          <a:prstGeom prst="rect">
            <a:avLst/>
          </a:prstGeom>
        </p:spPr>
      </p:pic>
    </p:spTree>
    <p:extLst>
      <p:ext uri="{BB962C8B-B14F-4D97-AF65-F5344CB8AC3E}">
        <p14:creationId xmlns:p14="http://schemas.microsoft.com/office/powerpoint/2010/main" val="201564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D0EE0D0-DE22-4914-BCE7-3BCC366AE429}" type="datetimeFigureOut">
              <a:rPr lang="sv-SE" smtClean="0"/>
              <a:t>2024-12-09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261354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D0EE0D0-DE22-4914-BCE7-3BCC366AE429}" type="datetimeFigureOut">
              <a:rPr lang="sv-SE" smtClean="0"/>
              <a:t>2024-12-09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30286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2367643"/>
            <a:ext cx="5181600" cy="380931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2200" y="2367643"/>
            <a:ext cx="5181600" cy="380931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D0EE0D0-DE22-4914-BCE7-3BCC366AE429}" type="datetimeFigureOut">
              <a:rPr lang="sv-SE" smtClean="0"/>
              <a:t>2024-12-09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220275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200" y="1110345"/>
            <a:ext cx="10515600" cy="1051151"/>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839788" y="22342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3131003"/>
            <a:ext cx="5157787" cy="30586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2200" y="22342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3131003"/>
            <a:ext cx="5183188" cy="30586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D0EE0D0-DE22-4914-BCE7-3BCC366AE429}" type="datetimeFigureOut">
              <a:rPr lang="sv-SE" smtClean="0"/>
              <a:t>2024-12-09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19510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D0EE0D0-DE22-4914-BCE7-3BCC366AE429}" type="datetimeFigureOut">
              <a:rPr lang="sv-SE" smtClean="0"/>
              <a:t>2024-12-09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288714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D0EE0D0-DE22-4914-BCE7-3BCC366AE429}" type="datetimeFigureOut">
              <a:rPr lang="sv-SE" smtClean="0"/>
              <a:t>2024-12-09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424378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83188" y="1102180"/>
            <a:ext cx="6172200" cy="4758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D0EE0D0-DE22-4914-BCE7-3BCC366AE429}" type="datetimeFigureOut">
              <a:rPr lang="sv-SE" smtClean="0"/>
              <a:t>2024-12-09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EFB90A-D922-44C4-B574-102FDCE096D9}" type="slidenum">
              <a:rPr lang="sv-SE" smtClean="0"/>
              <a:t>‹#›</a:t>
            </a:fld>
            <a:endParaRPr lang="sv-SE"/>
          </a:p>
        </p:txBody>
      </p:sp>
      <p:sp>
        <p:nvSpPr>
          <p:cNvPr id="8" name="Rubrik 1"/>
          <p:cNvSpPr>
            <a:spLocks noGrp="1"/>
          </p:cNvSpPr>
          <p:nvPr>
            <p:ph type="title"/>
          </p:nvPr>
        </p:nvSpPr>
        <p:spPr>
          <a:xfrm>
            <a:off x="839788" y="1102180"/>
            <a:ext cx="3932237" cy="1020534"/>
          </a:xfrm>
        </p:spPr>
        <p:txBody>
          <a:bodyPr anchor="b"/>
          <a:lstStyle>
            <a:lvl1pPr>
              <a:defRPr sz="3200"/>
            </a:lvl1pPr>
          </a:lstStyle>
          <a:p>
            <a:r>
              <a:rPr lang="sv-SE"/>
              <a:t>Klicka här för att ändra format</a:t>
            </a:r>
            <a:endParaRPr lang="sv-SE" dirty="0"/>
          </a:p>
        </p:txBody>
      </p:sp>
      <p:sp>
        <p:nvSpPr>
          <p:cNvPr id="9" name="Platshållare för text 3"/>
          <p:cNvSpPr>
            <a:spLocks noGrp="1"/>
          </p:cNvSpPr>
          <p:nvPr>
            <p:ph type="body" sz="half" idx="2"/>
          </p:nvPr>
        </p:nvSpPr>
        <p:spPr>
          <a:xfrm>
            <a:off x="839788" y="2253343"/>
            <a:ext cx="3932237" cy="3607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88256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1102180"/>
            <a:ext cx="3932237" cy="1020534"/>
          </a:xfrm>
        </p:spPr>
        <p:txBody>
          <a:bodyPr anchor="b"/>
          <a:lstStyle>
            <a:lvl1pPr>
              <a:defRPr sz="3200"/>
            </a:lvl1pPr>
          </a:lstStyle>
          <a:p>
            <a:r>
              <a:rPr lang="sv-SE"/>
              <a:t>Klicka här för att ändra format</a:t>
            </a:r>
            <a:endParaRPr lang="sv-SE" dirty="0"/>
          </a:p>
        </p:txBody>
      </p:sp>
      <p:sp>
        <p:nvSpPr>
          <p:cNvPr id="3" name="Platshållare för bild 2"/>
          <p:cNvSpPr>
            <a:spLocks noGrp="1"/>
          </p:cNvSpPr>
          <p:nvPr>
            <p:ph type="pic" idx="1"/>
          </p:nvPr>
        </p:nvSpPr>
        <p:spPr>
          <a:xfrm>
            <a:off x="5183188" y="1102180"/>
            <a:ext cx="617220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39788" y="2253343"/>
            <a:ext cx="3932237" cy="3607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D0EE0D0-DE22-4914-BCE7-3BCC366AE429}" type="datetimeFigureOut">
              <a:rPr lang="sv-SE" smtClean="0"/>
              <a:t>2024-12-09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0EFB90A-D922-44C4-B574-102FDCE096D9}" type="slidenum">
              <a:rPr lang="sv-SE" smtClean="0"/>
              <a:t>‹#›</a:t>
            </a:fld>
            <a:endParaRPr lang="sv-SE"/>
          </a:p>
        </p:txBody>
      </p:sp>
    </p:spTree>
    <p:extLst>
      <p:ext uri="{BB962C8B-B14F-4D97-AF65-F5344CB8AC3E}">
        <p14:creationId xmlns:p14="http://schemas.microsoft.com/office/powerpoint/2010/main" val="75555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18507"/>
            <a:ext cx="10515600" cy="1134948"/>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2343149"/>
            <a:ext cx="10515600" cy="383381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EE0D0-DE22-4914-BCE7-3BCC366AE429}" type="datetimeFigureOut">
              <a:rPr lang="sv-SE" smtClean="0"/>
              <a:t>2024-12-09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FB90A-D922-44C4-B574-102FDCE096D9}" type="slidenum">
              <a:rPr lang="sv-SE" smtClean="0"/>
              <a:t>‹#›</a:t>
            </a:fld>
            <a:endParaRPr lang="sv-SE"/>
          </a:p>
        </p:txBody>
      </p:sp>
      <p:pic>
        <p:nvPicPr>
          <p:cNvPr id="7" name="Bildobjekt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009" y="438482"/>
            <a:ext cx="1503061" cy="591806"/>
          </a:xfrm>
          <a:prstGeom prst="rect">
            <a:avLst/>
          </a:prstGeom>
        </p:spPr>
      </p:pic>
    </p:spTree>
    <p:extLst>
      <p:ext uri="{BB962C8B-B14F-4D97-AF65-F5344CB8AC3E}">
        <p14:creationId xmlns:p14="http://schemas.microsoft.com/office/powerpoint/2010/main" val="2342792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ocumportalen/Medarbetare/Regler-for-resor-kurser-konferenser-och-utbildn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524000" y="1907629"/>
            <a:ext cx="9144000" cy="33840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000" dirty="0"/>
              <a:t>En sammanfattning av </a:t>
            </a:r>
            <a:br>
              <a:rPr lang="sv-SE" sz="4000" dirty="0"/>
            </a:br>
            <a:r>
              <a:rPr lang="sv-SE" sz="4000" dirty="0" err="1"/>
              <a:t>Locums</a:t>
            </a:r>
            <a:r>
              <a:rPr lang="sv-SE" sz="4000" dirty="0"/>
              <a:t> regler avseende representation och motverkande av korruption</a:t>
            </a:r>
            <a:br>
              <a:rPr lang="sv-SE" sz="3600" dirty="0"/>
            </a:br>
            <a:endParaRPr lang="sv-SE" sz="3600" dirty="0"/>
          </a:p>
          <a:p>
            <a:br>
              <a:rPr lang="sv-SE" sz="3600" dirty="0"/>
            </a:br>
            <a:r>
              <a:rPr lang="sv-SE" sz="2000" dirty="0">
                <a:hlinkClick r:id="rId2"/>
              </a:rPr>
              <a:t>Reglerna i sin helhet</a:t>
            </a:r>
            <a:endParaRPr lang="sv-SE" sz="2000" dirty="0">
              <a:solidFill>
                <a:srgbClr val="2B5EA9"/>
              </a:solidFill>
            </a:endParaRPr>
          </a:p>
        </p:txBody>
      </p:sp>
    </p:spTree>
    <p:extLst>
      <p:ext uri="{BB962C8B-B14F-4D97-AF65-F5344CB8AC3E}">
        <p14:creationId xmlns:p14="http://schemas.microsoft.com/office/powerpoint/2010/main" val="86785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27201" y="2038033"/>
            <a:ext cx="9626599" cy="4431983"/>
          </a:xfrm>
          <a:prstGeom prst="rect">
            <a:avLst/>
          </a:prstGeom>
          <a:noFill/>
        </p:spPr>
        <p:txBody>
          <a:bodyPr wrap="square" rtlCol="0">
            <a:spAutoFit/>
          </a:bodyPr>
          <a:lstStyle/>
          <a:p>
            <a:r>
              <a:rPr lang="sv-SE" sz="2400" dirty="0"/>
              <a:t>Om vi erbjuds något av exempelvis en leverantör kan följande kontrollfrågor användas för att ta ställning till om det är otillåtet eller tillåtet att acceptera erbjudandet: </a:t>
            </a:r>
            <a:br>
              <a:rPr lang="sv-SE" sz="2400" dirty="0"/>
            </a:br>
            <a:endParaRPr lang="sv-SE" sz="2400" dirty="0"/>
          </a:p>
          <a:p>
            <a:pPr marL="342900" indent="-342900">
              <a:buFont typeface="Arial" panose="020B0604020202020204" pitchFamily="34" charset="0"/>
              <a:buChar char="•"/>
            </a:pPr>
            <a:r>
              <a:rPr lang="sv-SE" sz="2400" dirty="0"/>
              <a:t>Är detta en förmån och varför erbjuder personen i fråga den till mig? </a:t>
            </a:r>
          </a:p>
          <a:p>
            <a:pPr marL="342900" indent="-342900">
              <a:buFont typeface="Arial" panose="020B0604020202020204" pitchFamily="34" charset="0"/>
              <a:buChar char="•"/>
            </a:pPr>
            <a:r>
              <a:rPr lang="sv-SE" sz="2400" dirty="0"/>
              <a:t>Finns det en koppling mellan den erbjudna förmånen och min tjänsteutövning? </a:t>
            </a:r>
          </a:p>
          <a:p>
            <a:pPr marL="342900" indent="-342900">
              <a:buFont typeface="Arial" panose="020B0604020202020204" pitchFamily="34" charset="0"/>
              <a:buChar char="•"/>
            </a:pPr>
            <a:r>
              <a:rPr lang="sv-SE" sz="2400" dirty="0"/>
              <a:t>Vilket inflytande har jag på </a:t>
            </a:r>
            <a:r>
              <a:rPr lang="sv-SE" sz="2400" dirty="0" err="1"/>
              <a:t>Locums</a:t>
            </a:r>
            <a:r>
              <a:rPr lang="sv-SE" sz="2400" dirty="0"/>
              <a:t> relation med den som erbjuder förmånen? </a:t>
            </a:r>
          </a:p>
          <a:p>
            <a:pPr marL="342900" indent="-342900">
              <a:buFont typeface="Arial" panose="020B0604020202020204" pitchFamily="34" charset="0"/>
              <a:buChar char="•"/>
            </a:pPr>
            <a:r>
              <a:rPr lang="sv-SE" sz="2400" dirty="0"/>
              <a:t>Även om förmånen inte har ett ekonomiskt värde, är den ändå avsedd att påverka mig?</a:t>
            </a:r>
          </a:p>
          <a:p>
            <a:endParaRPr lang="sv-SE" dirty="0"/>
          </a:p>
        </p:txBody>
      </p:sp>
      <p:sp>
        <p:nvSpPr>
          <p:cNvPr id="3" name="Rubrik 1"/>
          <p:cNvSpPr txBox="1">
            <a:spLocks/>
          </p:cNvSpPr>
          <p:nvPr/>
        </p:nvSpPr>
        <p:spPr>
          <a:xfrm>
            <a:off x="1711961" y="1511203"/>
            <a:ext cx="9144000" cy="476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dirty="0"/>
              <a:t>Kontrollfrågor vid erbjudanden från utomstående </a:t>
            </a:r>
          </a:p>
        </p:txBody>
      </p:sp>
    </p:spTree>
    <p:extLst>
      <p:ext uri="{BB962C8B-B14F-4D97-AF65-F5344CB8AC3E}">
        <p14:creationId xmlns:p14="http://schemas.microsoft.com/office/powerpoint/2010/main" val="254053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925" y="449021"/>
            <a:ext cx="2638793" cy="1733792"/>
          </a:xfrm>
          <a:prstGeom prst="rect">
            <a:avLst/>
          </a:prstGeom>
        </p:spPr>
      </p:pic>
      <p:sp>
        <p:nvSpPr>
          <p:cNvPr id="5" name="Platshållare för innehåll 2"/>
          <p:cNvSpPr txBox="1">
            <a:spLocks/>
          </p:cNvSpPr>
          <p:nvPr/>
        </p:nvSpPr>
        <p:spPr>
          <a:xfrm>
            <a:off x="1251856" y="2482876"/>
            <a:ext cx="9207988" cy="3056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1" indent="-361950">
              <a:spcBef>
                <a:spcPts val="1000"/>
              </a:spcBef>
              <a:buClr>
                <a:srgbClr val="002060"/>
              </a:buClr>
              <a:buSzPct val="122000"/>
            </a:pPr>
            <a:r>
              <a:rPr lang="sv-SE" dirty="0"/>
              <a:t>Bisysslor är i princip alla tillfälliga eller stadigvarande sysslor som utövas vid sidan av anställningen och som inte kan hänföras till privatlivet.</a:t>
            </a:r>
            <a:br>
              <a:rPr lang="sv-SE" dirty="0"/>
            </a:br>
            <a:endParaRPr lang="sv-SE" dirty="0"/>
          </a:p>
          <a:p>
            <a:pPr marL="819150" lvl="1" indent="-361950">
              <a:spcBef>
                <a:spcPts val="1000"/>
              </a:spcBef>
              <a:buClr>
                <a:srgbClr val="002060"/>
              </a:buClr>
              <a:buSzPct val="122000"/>
            </a:pPr>
            <a:r>
              <a:rPr lang="sv-SE" dirty="0"/>
              <a:t>För en anställd kan en viss bisyssla vara tillåten, men för en annan kan samma sorts bisyssla vara otillåten beroende på att de anställda har olika anställningar eller olika arbetsuppgifter. </a:t>
            </a:r>
            <a:br>
              <a:rPr lang="sv-SE" dirty="0"/>
            </a:br>
            <a:r>
              <a:rPr lang="sv-SE" dirty="0"/>
              <a:t>Varje anställds bisyssla bedöms för sig.</a:t>
            </a:r>
          </a:p>
          <a:p>
            <a:pPr marL="819150" lvl="1" indent="-361950">
              <a:spcBef>
                <a:spcPts val="1000"/>
              </a:spcBef>
              <a:buClr>
                <a:srgbClr val="002060"/>
              </a:buClr>
              <a:buSzPct val="122000"/>
            </a:pPr>
            <a:endParaRPr lang="sv-SE" sz="2800" dirty="0">
              <a:latin typeface="Calibri" pitchFamily="34" charset="0"/>
            </a:endParaRPr>
          </a:p>
        </p:txBody>
      </p:sp>
      <p:sp>
        <p:nvSpPr>
          <p:cNvPr id="6" name="Rubrik 1"/>
          <p:cNvSpPr txBox="1">
            <a:spLocks/>
          </p:cNvSpPr>
          <p:nvPr/>
        </p:nvSpPr>
        <p:spPr>
          <a:xfrm>
            <a:off x="1718735" y="1533849"/>
            <a:ext cx="9144000" cy="476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dirty="0">
                <a:latin typeface="Calibri" pitchFamily="34" charset="0"/>
              </a:rPr>
              <a:t>Bisyssla</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51374">
            <a:off x="10218536" y="5677057"/>
            <a:ext cx="646246" cy="511974"/>
          </a:xfrm>
          <a:prstGeom prst="rect">
            <a:avLst/>
          </a:prstGeom>
        </p:spPr>
      </p:pic>
    </p:spTree>
    <p:extLst>
      <p:ext uri="{BB962C8B-B14F-4D97-AF65-F5344CB8AC3E}">
        <p14:creationId xmlns:p14="http://schemas.microsoft.com/office/powerpoint/2010/main" val="191916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706033" y="1539345"/>
            <a:ext cx="9144000" cy="4672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dirty="0">
                <a:latin typeface="Calibri" pitchFamily="34" charset="0"/>
              </a:rPr>
              <a:t>Bisyssla forts.</a:t>
            </a:r>
          </a:p>
        </p:txBody>
      </p:sp>
      <p:sp>
        <p:nvSpPr>
          <p:cNvPr id="3" name="Platshållare för innehåll 2"/>
          <p:cNvSpPr txBox="1">
            <a:spLocks/>
          </p:cNvSpPr>
          <p:nvPr/>
        </p:nvSpPr>
        <p:spPr>
          <a:xfrm>
            <a:off x="1260540" y="2228422"/>
            <a:ext cx="10062779" cy="4126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1" indent="-361950">
              <a:spcBef>
                <a:spcPts val="1000"/>
              </a:spcBef>
              <a:buClr>
                <a:srgbClr val="002060"/>
              </a:buClr>
              <a:buSzPct val="122000"/>
            </a:pPr>
            <a:r>
              <a:rPr lang="sv-SE" dirty="0"/>
              <a:t>Medarbetare är skyldig att anmäla eventuell bisyssla till närmaste chef och lämna de uppgifter som krävs för att arbetsgivaren ska kunna bedöma om bisysslan är i enlighet med Region Stockholms och </a:t>
            </a:r>
            <a:r>
              <a:rPr lang="sv-SE" dirty="0" err="1"/>
              <a:t>Locums</a:t>
            </a:r>
            <a:r>
              <a:rPr lang="sv-SE" dirty="0"/>
              <a:t> regelverk. </a:t>
            </a:r>
          </a:p>
          <a:p>
            <a:pPr marL="819150" lvl="1" indent="-361950">
              <a:spcBef>
                <a:spcPts val="1000"/>
              </a:spcBef>
              <a:buClr>
                <a:srgbClr val="002060"/>
              </a:buClr>
              <a:buSzPct val="122000"/>
            </a:pPr>
            <a:r>
              <a:rPr lang="sv-SE" dirty="0"/>
              <a:t>Avdelningschef (direktörer i ledningsgruppen) godkänner bisyssla och kan kräva att en bisyssla ska upphöra om omständigheter förändras.</a:t>
            </a:r>
          </a:p>
          <a:p>
            <a:pPr marL="819150" lvl="1" indent="-361950">
              <a:spcBef>
                <a:spcPts val="1000"/>
              </a:spcBef>
              <a:buClr>
                <a:srgbClr val="002060"/>
              </a:buClr>
              <a:buSzPct val="122000"/>
            </a:pPr>
            <a:r>
              <a:rPr lang="sv-SE" dirty="0"/>
              <a:t>Bisysslor delas in i tre kategorier, förtroendeskadliga, konkurrerande och arbetshindrande bisysslor. En bisyssla kan bedömas som mer än en kategori av bisyssla.</a:t>
            </a:r>
          </a:p>
          <a:p>
            <a:pPr marL="819150" lvl="1" indent="-361950">
              <a:spcBef>
                <a:spcPts val="1000"/>
              </a:spcBef>
              <a:buClr>
                <a:srgbClr val="002060"/>
              </a:buClr>
              <a:buSzPct val="122000"/>
            </a:pPr>
            <a:r>
              <a:rPr lang="sv-SE" dirty="0"/>
              <a:t>Följs upp vid medarbetarsamtalet samt vid stickprovskontroller.</a:t>
            </a:r>
          </a:p>
          <a:p>
            <a:pPr marL="457200" lvl="1" indent="0">
              <a:spcBef>
                <a:spcPts val="1000"/>
              </a:spcBef>
              <a:buClr>
                <a:srgbClr val="002060"/>
              </a:buClr>
              <a:buSzPct val="122000"/>
              <a:buNone/>
            </a:pPr>
            <a:endParaRPr lang="sv-SE" sz="20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751374">
            <a:off x="10389985" y="908761"/>
            <a:ext cx="646246" cy="511974"/>
          </a:xfrm>
          <a:prstGeom prst="rect">
            <a:avLst/>
          </a:prstGeom>
        </p:spPr>
      </p:pic>
    </p:spTree>
    <p:extLst>
      <p:ext uri="{BB962C8B-B14F-4D97-AF65-F5344CB8AC3E}">
        <p14:creationId xmlns:p14="http://schemas.microsoft.com/office/powerpoint/2010/main" val="138022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706563" y="1440146"/>
            <a:ext cx="9144000" cy="547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dirty="0">
                <a:latin typeface="Calibri" pitchFamily="34" charset="0"/>
              </a:rPr>
              <a:t>Påföljder</a:t>
            </a:r>
          </a:p>
        </p:txBody>
      </p:sp>
      <p:sp>
        <p:nvSpPr>
          <p:cNvPr id="3" name="Platshållare för innehåll 2"/>
          <p:cNvSpPr txBox="1">
            <a:spLocks/>
          </p:cNvSpPr>
          <p:nvPr/>
        </p:nvSpPr>
        <p:spPr>
          <a:xfrm>
            <a:off x="1722271" y="2028581"/>
            <a:ext cx="9322133" cy="14026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v-SE" sz="2400" b="1" dirty="0">
                <a:latin typeface="Calibri" pitchFamily="34" charset="0"/>
              </a:rPr>
              <a:t>Den som tar emot eller begär muta </a:t>
            </a:r>
          </a:p>
          <a:p>
            <a:pPr>
              <a:buClr>
                <a:srgbClr val="002060"/>
              </a:buClr>
            </a:pPr>
            <a:r>
              <a:rPr lang="sv-SE" sz="2400" dirty="0">
                <a:latin typeface="Calibri" pitchFamily="34" charset="0"/>
              </a:rPr>
              <a:t>kan dömas för mutbrott till böter eller fängelse.</a:t>
            </a:r>
          </a:p>
          <a:p>
            <a:pPr>
              <a:buClr>
                <a:srgbClr val="002060"/>
              </a:buClr>
            </a:pPr>
            <a:r>
              <a:rPr lang="sv-SE" sz="2400" dirty="0">
                <a:latin typeface="Calibri" pitchFamily="34" charset="0"/>
              </a:rPr>
              <a:t>riskerar avsked och att få betala skadestånd.</a:t>
            </a:r>
          </a:p>
          <a:p>
            <a:pPr marL="0" indent="0">
              <a:buFont typeface="Arial" panose="020B0604020202020204" pitchFamily="34" charset="0"/>
              <a:buNone/>
            </a:pPr>
            <a:endParaRPr lang="sv-SE" sz="2000" dirty="0"/>
          </a:p>
        </p:txBody>
      </p:sp>
      <p:sp>
        <p:nvSpPr>
          <p:cNvPr id="4" name="textruta 3"/>
          <p:cNvSpPr txBox="1"/>
          <p:nvPr/>
        </p:nvSpPr>
        <p:spPr>
          <a:xfrm>
            <a:off x="1706563" y="3598241"/>
            <a:ext cx="9434795" cy="3170099"/>
          </a:xfrm>
          <a:prstGeom prst="rect">
            <a:avLst/>
          </a:prstGeom>
          <a:noFill/>
        </p:spPr>
        <p:txBody>
          <a:bodyPr wrap="square" rtlCol="0">
            <a:spAutoFit/>
          </a:bodyPr>
          <a:lstStyle/>
          <a:p>
            <a:r>
              <a:rPr lang="sv-SE" sz="2400" dirty="0"/>
              <a:t>Notera att man kan bli dömd för korruption även om man inte erhållit någon vinning. Det räcker med att erbjuda eller kräva något.</a:t>
            </a:r>
          </a:p>
          <a:p>
            <a:endParaRPr lang="sv-SE" sz="1600" dirty="0"/>
          </a:p>
          <a:p>
            <a:r>
              <a:rPr lang="sv-SE" sz="2400" dirty="0"/>
              <a:t>Observera att även om en högre chef informerats om och godkänt mottagande av gåva eller dylikt medför detta inte automatisk straffrihet.</a:t>
            </a:r>
          </a:p>
          <a:p>
            <a:endParaRPr lang="sv-SE" sz="1600" dirty="0"/>
          </a:p>
          <a:p>
            <a:r>
              <a:rPr lang="sv-SE" sz="2400" dirty="0"/>
              <a:t>Förutom ovanstående riskerar man att allvarligt skada </a:t>
            </a:r>
            <a:r>
              <a:rPr lang="sv-SE" sz="2400" dirty="0" err="1"/>
              <a:t>Locums</a:t>
            </a:r>
            <a:r>
              <a:rPr lang="sv-SE" sz="2400" dirty="0"/>
              <a:t> – och kollegornas – rykte för lång tid framöver, liksom sina egna chanser att gå vidare i karriären.</a:t>
            </a:r>
          </a:p>
        </p:txBody>
      </p:sp>
      <p:sp>
        <p:nvSpPr>
          <p:cNvPr id="5" name="textruta 4"/>
          <p:cNvSpPr txBox="1"/>
          <p:nvPr/>
        </p:nvSpPr>
        <p:spPr>
          <a:xfrm>
            <a:off x="9387054" y="1440146"/>
            <a:ext cx="1657350" cy="1569660"/>
          </a:xfrm>
          <a:prstGeom prst="rect">
            <a:avLst/>
          </a:prstGeom>
          <a:noFill/>
        </p:spPr>
        <p:txBody>
          <a:bodyPr wrap="square" rtlCol="0">
            <a:spAutoFit/>
          </a:bodyPr>
          <a:lstStyle/>
          <a:p>
            <a:pPr algn="ctr"/>
            <a:r>
              <a:rPr lang="sv-SE" sz="9600" dirty="0">
                <a:solidFill>
                  <a:srgbClr val="C00000"/>
                </a:solidFill>
              </a:rPr>
              <a:t>!</a:t>
            </a:r>
          </a:p>
        </p:txBody>
      </p:sp>
    </p:spTree>
    <p:extLst>
      <p:ext uri="{BB962C8B-B14F-4D97-AF65-F5344CB8AC3E}">
        <p14:creationId xmlns:p14="http://schemas.microsoft.com/office/powerpoint/2010/main" val="345856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714500" y="1212044"/>
            <a:ext cx="9144000" cy="83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err="1"/>
              <a:t>Locums</a:t>
            </a:r>
            <a:r>
              <a:rPr lang="sv-SE" sz="2800" dirty="0"/>
              <a:t> visselblåsarfunktion</a:t>
            </a:r>
          </a:p>
        </p:txBody>
      </p:sp>
      <p:sp>
        <p:nvSpPr>
          <p:cNvPr id="3" name="Platshållare för innehåll 2"/>
          <p:cNvSpPr txBox="1">
            <a:spLocks/>
          </p:cNvSpPr>
          <p:nvPr/>
        </p:nvSpPr>
        <p:spPr>
          <a:xfrm>
            <a:off x="1714500" y="2001837"/>
            <a:ext cx="9144000" cy="4662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pPr>
            <a:r>
              <a:rPr lang="sv-SE" sz="2400" dirty="0"/>
              <a:t>Vid misstanke om oegentligheter eller allvarlig överträdelse av lag eller styrdokument har varje medarbetare och leverantör möjlighet att använda sig av </a:t>
            </a:r>
            <a:r>
              <a:rPr lang="sv-SE" sz="2400" dirty="0" err="1"/>
              <a:t>Locums</a:t>
            </a:r>
            <a:r>
              <a:rPr lang="sv-SE" sz="2400" dirty="0"/>
              <a:t> visselblåsarfunktion.</a:t>
            </a:r>
            <a:endParaRPr lang="sv-SE" sz="2000" dirty="0"/>
          </a:p>
          <a:p>
            <a:pPr>
              <a:buClr>
                <a:srgbClr val="002060"/>
              </a:buClr>
            </a:pPr>
            <a:r>
              <a:rPr lang="sv-SE" sz="2400" dirty="0"/>
              <a:t>Den som anmäler misstanke om oegentligheter eller överträdelse kan vara anonym.</a:t>
            </a:r>
            <a:endParaRPr lang="sv-SE" sz="2000" dirty="0"/>
          </a:p>
          <a:p>
            <a:pPr>
              <a:buClr>
                <a:srgbClr val="002060"/>
              </a:buClr>
            </a:pPr>
            <a:r>
              <a:rPr lang="sv-SE" sz="2400" dirty="0"/>
              <a:t>Personer som slår larm om problem och oegentligheter kommer att tas på allvar och inte drabbas av några repressalier eller negativa konsekvenser.</a:t>
            </a:r>
          </a:p>
          <a:p>
            <a:pPr>
              <a:buClr>
                <a:srgbClr val="002060"/>
              </a:buClr>
            </a:pPr>
            <a:r>
              <a:rPr lang="sv-SE" sz="2400" dirty="0" err="1"/>
              <a:t>Locums</a:t>
            </a:r>
            <a:r>
              <a:rPr lang="sv-SE" sz="2400" dirty="0"/>
              <a:t> medarbetare kan även använda Region Stockholms visselblåsartjänst.</a:t>
            </a:r>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t="15189" b="16069"/>
          <a:stretch/>
        </p:blipFill>
        <p:spPr>
          <a:xfrm flipH="1">
            <a:off x="9505703" y="640544"/>
            <a:ext cx="1662763" cy="1143000"/>
          </a:xfrm>
          <a:prstGeom prst="rect">
            <a:avLst/>
          </a:prstGeom>
        </p:spPr>
      </p:pic>
    </p:spTree>
    <p:extLst>
      <p:ext uri="{BB962C8B-B14F-4D97-AF65-F5344CB8AC3E}">
        <p14:creationId xmlns:p14="http://schemas.microsoft.com/office/powerpoint/2010/main" val="6813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664073" y="1494840"/>
            <a:ext cx="11698942" cy="523220"/>
          </a:xfrm>
          <a:prstGeom prst="rect">
            <a:avLst/>
          </a:prstGeom>
          <a:noFill/>
        </p:spPr>
        <p:txBody>
          <a:bodyPr wrap="square" rtlCol="0">
            <a:spAutoFit/>
          </a:bodyPr>
          <a:lstStyle/>
          <a:p>
            <a:r>
              <a:rPr lang="sv-SE" sz="2800" dirty="0">
                <a:latin typeface="Calibri" panose="020F0502020204030204" pitchFamily="34" charset="0"/>
                <a:cs typeface="Calibri" panose="020F0502020204030204" pitchFamily="34" charset="0"/>
              </a:rPr>
              <a:t>Reglerna avseende representation och motverkande av korruption,</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751374">
            <a:off x="6495981" y="2194355"/>
            <a:ext cx="567625" cy="449688"/>
          </a:xfrm>
          <a:prstGeom prst="rect">
            <a:avLst/>
          </a:prstGeom>
        </p:spPr>
      </p:pic>
      <p:sp>
        <p:nvSpPr>
          <p:cNvPr id="4" name="Platshållare för innehåll 3"/>
          <p:cNvSpPr>
            <a:spLocks noGrp="1"/>
          </p:cNvSpPr>
          <p:nvPr>
            <p:ph idx="1"/>
          </p:nvPr>
        </p:nvSpPr>
        <p:spPr>
          <a:xfrm>
            <a:off x="1715428" y="2028325"/>
            <a:ext cx="9270124" cy="3623424"/>
          </a:xfrm>
        </p:spPr>
        <p:txBody>
          <a:bodyPr>
            <a:noAutofit/>
          </a:bodyPr>
          <a:lstStyle/>
          <a:p>
            <a:endParaRPr lang="sv-SE" sz="2000" dirty="0"/>
          </a:p>
          <a:p>
            <a:pPr marL="361950" indent="-361950">
              <a:buClr>
                <a:srgbClr val="002060"/>
              </a:buClr>
              <a:buSzPct val="122000"/>
            </a:pPr>
            <a:r>
              <a:rPr lang="sv-SE" sz="2400" dirty="0"/>
              <a:t>innehåller även regler om jäv, bisyssla, uppvaktning, möten, utbildningar, kurser, konferenser och tjänsteresor.</a:t>
            </a:r>
          </a:p>
          <a:p>
            <a:pPr marL="361950" indent="-361950">
              <a:buClr>
                <a:srgbClr val="002060"/>
              </a:buClr>
              <a:buSzPct val="122000"/>
            </a:pPr>
            <a:r>
              <a:rPr lang="sv-SE" sz="2400" dirty="0"/>
              <a:t>utgår från lag och Region Stockholms styrdokument. </a:t>
            </a:r>
          </a:p>
          <a:p>
            <a:pPr marL="361950" indent="-361950">
              <a:buClr>
                <a:srgbClr val="002060"/>
              </a:buClr>
              <a:buSzPct val="122000"/>
              <a:buFont typeface="Arial" pitchFamily="34" charset="0"/>
              <a:buChar char="•"/>
            </a:pPr>
            <a:r>
              <a:rPr lang="sv-SE" sz="2400" dirty="0"/>
              <a:t>beskriver hur vårt arbete ska präglas av hög affärsmässig etik och att vi arbetar för att förebygga oegentligheter och all form av korruption.</a:t>
            </a:r>
          </a:p>
          <a:p>
            <a:pPr marL="361950" indent="-361950">
              <a:buClr>
                <a:srgbClr val="002060"/>
              </a:buClr>
              <a:buSzPct val="122000"/>
              <a:buFont typeface="Arial" pitchFamily="34" charset="0"/>
              <a:buChar char="•"/>
            </a:pPr>
            <a:r>
              <a:rPr lang="sv-SE" sz="2400" dirty="0"/>
              <a:t>tydliggör att som anställda i ett </a:t>
            </a:r>
            <a:r>
              <a:rPr lang="sv-SE" sz="2400" dirty="0" err="1"/>
              <a:t>regionägt</a:t>
            </a:r>
            <a:r>
              <a:rPr lang="sv-SE" sz="2400" dirty="0"/>
              <a:t> bolag har vi var och en ett ansvar för att aldrig missbruka vår ställning. </a:t>
            </a:r>
          </a:p>
        </p:txBody>
      </p:sp>
    </p:spTree>
    <p:extLst>
      <p:ext uri="{BB962C8B-B14F-4D97-AF65-F5344CB8AC3E}">
        <p14:creationId xmlns:p14="http://schemas.microsoft.com/office/powerpoint/2010/main" val="161031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1703854" y="2330423"/>
            <a:ext cx="10350986" cy="1633108"/>
          </a:xfrm>
        </p:spPr>
        <p:txBody>
          <a:bodyPr>
            <a:noAutofit/>
          </a:bodyPr>
          <a:lstStyle/>
          <a:p>
            <a:pPr marL="361950" indent="-361950">
              <a:buClr>
                <a:srgbClr val="002060"/>
              </a:buClr>
              <a:buSzPct val="122000"/>
            </a:pPr>
            <a:r>
              <a:rPr lang="sv-SE" sz="2400" dirty="0"/>
              <a:t>betonar att det ställs särskilt höga krav på skattefinansierad verksamhet vid bedömning av mutbrott. Vi ska som utgångspunkt betrakta varje förmån (utöver avtalad löneförmån), gåva eller erbjudande som otillbörlig och därmed inte tillåten. Under pågående upphandling ska </a:t>
            </a:r>
            <a:r>
              <a:rPr lang="sv-SE" sz="2400" u="sng" dirty="0"/>
              <a:t>särskild </a:t>
            </a:r>
            <a:r>
              <a:rPr lang="sv-SE" sz="2400" dirty="0"/>
              <a:t>restriktivitet råda.</a:t>
            </a:r>
          </a:p>
          <a:p>
            <a:pPr marL="361950" indent="-361950">
              <a:buClr>
                <a:srgbClr val="002060"/>
              </a:buClr>
              <a:buSzPct val="122000"/>
            </a:pPr>
            <a:endParaRPr lang="sv-SE" sz="1800" dirty="0"/>
          </a:p>
          <a:p>
            <a:endParaRPr lang="sv-SE" sz="2000" dirty="0"/>
          </a:p>
        </p:txBody>
      </p:sp>
      <p:sp>
        <p:nvSpPr>
          <p:cNvPr id="6" name="textruta 5"/>
          <p:cNvSpPr txBox="1"/>
          <p:nvPr/>
        </p:nvSpPr>
        <p:spPr>
          <a:xfrm>
            <a:off x="1703854" y="1218615"/>
            <a:ext cx="11698942" cy="830997"/>
          </a:xfrm>
          <a:prstGeom prst="rect">
            <a:avLst/>
          </a:prstGeom>
          <a:noFill/>
        </p:spPr>
        <p:txBody>
          <a:bodyPr wrap="square" rtlCol="0">
            <a:spAutoFit/>
          </a:bodyPr>
          <a:lstStyle/>
          <a:p>
            <a:r>
              <a:rPr lang="sv-SE" sz="2000" dirty="0">
                <a:latin typeface="Calibri" panose="020F0502020204030204" pitchFamily="34" charset="0"/>
                <a:cs typeface="Calibri" panose="020F0502020204030204" pitchFamily="34" charset="0"/>
              </a:rPr>
              <a:t>Forts </a:t>
            </a:r>
          </a:p>
          <a:p>
            <a:r>
              <a:rPr lang="sv-SE" sz="2800" dirty="0">
                <a:latin typeface="Calibri" panose="020F0502020204030204" pitchFamily="34" charset="0"/>
                <a:cs typeface="Calibri" panose="020F0502020204030204" pitchFamily="34" charset="0"/>
              </a:rPr>
              <a:t>Reglerna avseende representation och motverkande av korruption,</a:t>
            </a:r>
          </a:p>
        </p:txBody>
      </p:sp>
      <p:sp>
        <p:nvSpPr>
          <p:cNvPr id="2" name="textruta 1"/>
          <p:cNvSpPr txBox="1"/>
          <p:nvPr/>
        </p:nvSpPr>
        <p:spPr>
          <a:xfrm>
            <a:off x="1703854" y="3994908"/>
            <a:ext cx="10107146" cy="800100"/>
          </a:xfrm>
          <a:prstGeom prst="rect">
            <a:avLst/>
          </a:prstGeom>
        </p:spPr>
        <p:txBody>
          <a:bodyPr vert="horz" lIns="91440" tIns="45720" rIns="91440" bIns="45720" rtlCol="0">
            <a:noAutofit/>
          </a:bodyPr>
          <a:lstStyle>
            <a:lvl1pPr marL="361950" indent="-361950">
              <a:lnSpc>
                <a:spcPct val="90000"/>
              </a:lnSpc>
              <a:spcBef>
                <a:spcPts val="1000"/>
              </a:spcBef>
              <a:buClr>
                <a:srgbClr val="002060"/>
              </a:buClr>
              <a:buSzPct val="122000"/>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klargör i vilka fall ett erbjudande eller förmån från en leverantör kan accepteras samt vilken representation som är tillåten.</a:t>
            </a:r>
          </a:p>
        </p:txBody>
      </p:sp>
      <p:sp>
        <p:nvSpPr>
          <p:cNvPr id="5" name="textruta 4"/>
          <p:cNvSpPr txBox="1"/>
          <p:nvPr/>
        </p:nvSpPr>
        <p:spPr>
          <a:xfrm>
            <a:off x="1703854" y="5033133"/>
            <a:ext cx="9732962" cy="970653"/>
          </a:xfrm>
          <a:prstGeom prst="rect">
            <a:avLst/>
          </a:prstGeom>
        </p:spPr>
        <p:txBody>
          <a:bodyPr vert="horz" lIns="91440" tIns="45720" rIns="91440" bIns="45720" rtlCol="0">
            <a:noAutofit/>
          </a:bodyPr>
          <a:lstStyle>
            <a:lvl1pPr marL="361950" indent="-361950">
              <a:lnSpc>
                <a:spcPct val="90000"/>
              </a:lnSpc>
              <a:spcBef>
                <a:spcPts val="1000"/>
              </a:spcBef>
              <a:buClr>
                <a:srgbClr val="002060"/>
              </a:buClr>
              <a:buSzPct val="122000"/>
              <a:buFont typeface="Arial" panose="020B0604020202020204" pitchFamily="34" charset="0"/>
              <a:buChar char="•"/>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innehåller information om </a:t>
            </a:r>
            <a:r>
              <a:rPr lang="sv-SE" dirty="0" err="1"/>
              <a:t>Locums</a:t>
            </a:r>
            <a:r>
              <a:rPr lang="sv-SE" dirty="0"/>
              <a:t> visselblåsarfunktion där medarbetare och leverantörer kan anmäla misstanke om oegentligheter.</a:t>
            </a:r>
          </a:p>
        </p:txBody>
      </p:sp>
    </p:spTree>
    <p:extLst>
      <p:ext uri="{BB962C8B-B14F-4D97-AF65-F5344CB8AC3E}">
        <p14:creationId xmlns:p14="http://schemas.microsoft.com/office/powerpoint/2010/main" val="11224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1704975" y="1367629"/>
            <a:ext cx="12192000" cy="838200"/>
          </a:xfrm>
        </p:spPr>
        <p:txBody>
          <a:bodyPr>
            <a:normAutofit/>
          </a:bodyPr>
          <a:lstStyle/>
          <a:p>
            <a:r>
              <a:rPr lang="sv-SE" sz="3200" dirty="0"/>
              <a:t>Mutbrott </a:t>
            </a:r>
          </a:p>
        </p:txBody>
      </p:sp>
      <p:sp>
        <p:nvSpPr>
          <p:cNvPr id="7" name="Platshållare för innehåll 2"/>
          <p:cNvSpPr>
            <a:spLocks noGrp="1"/>
          </p:cNvSpPr>
          <p:nvPr>
            <p:ph idx="1"/>
          </p:nvPr>
        </p:nvSpPr>
        <p:spPr>
          <a:xfrm>
            <a:off x="1704975" y="2406877"/>
            <a:ext cx="7826697" cy="2555883"/>
          </a:xfrm>
        </p:spPr>
        <p:txBody>
          <a:bodyPr>
            <a:noAutofit/>
          </a:bodyPr>
          <a:lstStyle/>
          <a:p>
            <a:pPr marL="361950" indent="-361950">
              <a:buClr>
                <a:srgbClr val="002060"/>
              </a:buClr>
              <a:buSzPct val="122000"/>
            </a:pPr>
            <a:r>
              <a:rPr lang="sv-SE" sz="2400" dirty="0"/>
              <a:t>Straffbestämmelser om mutor regleras i 10 kap. brottsbalken och syftar till att förhindra korruption.</a:t>
            </a:r>
          </a:p>
          <a:p>
            <a:pPr marL="361950" indent="-361950">
              <a:buClr>
                <a:srgbClr val="002060"/>
              </a:buClr>
              <a:buSzPct val="122000"/>
            </a:pPr>
            <a:endParaRPr lang="sv-SE" sz="2000" dirty="0"/>
          </a:p>
          <a:p>
            <a:pPr marL="361950" indent="-361950">
              <a:buClr>
                <a:srgbClr val="002060"/>
              </a:buClr>
              <a:buSzPct val="122000"/>
            </a:pPr>
            <a:r>
              <a:rPr lang="sv-SE" sz="2400" dirty="0"/>
              <a:t>Det som kännetecknar mutbrott är att det finns risk för otillbörlig påverkan av den som handlingen riktar sig till och att hans eller hennes tjänsteutövning påverkas. </a:t>
            </a:r>
          </a:p>
        </p:txBody>
      </p:sp>
      <p:grpSp>
        <p:nvGrpSpPr>
          <p:cNvPr id="4" name="Grupp 3"/>
          <p:cNvGrpSpPr/>
          <p:nvPr/>
        </p:nvGrpSpPr>
        <p:grpSpPr>
          <a:xfrm>
            <a:off x="8128736" y="92867"/>
            <a:ext cx="3882290" cy="2669383"/>
            <a:chOff x="7957285" y="73817"/>
            <a:chExt cx="4077449" cy="2780012"/>
          </a:xfrm>
        </p:grpSpPr>
        <p:pic>
          <p:nvPicPr>
            <p:cNvPr id="10" name="Bildobjekt 9"/>
            <p:cNvPicPr>
              <a:picLocks noChangeAspect="1"/>
            </p:cNvPicPr>
            <p:nvPr/>
          </p:nvPicPr>
          <p:blipFill rotWithShape="1">
            <a:blip r:embed="rId2">
              <a:extLst>
                <a:ext uri="{28A0092B-C50C-407E-A947-70E740481C1C}">
                  <a14:useLocalDpi xmlns:a14="http://schemas.microsoft.com/office/drawing/2010/main" val="0"/>
                </a:ext>
              </a:extLst>
            </a:blip>
            <a:srcRect t="7766"/>
            <a:stretch/>
          </p:blipFill>
          <p:spPr>
            <a:xfrm>
              <a:off x="8182431" y="73817"/>
              <a:ext cx="2383950" cy="1467574"/>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391" y="1443529"/>
              <a:ext cx="2231624" cy="1410300"/>
            </a:xfrm>
            <a:prstGeom prst="rect">
              <a:avLst/>
            </a:prstGeom>
            <a:effectLst>
              <a:outerShdw blurRad="50800" dist="38100" dir="2700000" algn="tl" rotWithShape="0">
                <a:prstClr val="black">
                  <a:alpha val="40000"/>
                </a:prstClr>
              </a:outerShdw>
            </a:effectLst>
          </p:spPr>
        </p:pic>
        <p:pic>
          <p:nvPicPr>
            <p:cNvPr id="8" name="Picture 5" descr="C:\Documents and Settings\CAH\Lokala inställningar\Temporary Internet Files\Content.IE5\XLK0J8BQ\MP900433192[1].jpg"/>
            <p:cNvPicPr>
              <a:picLocks noChangeAspect="1" noChangeArrowheads="1"/>
            </p:cNvPicPr>
            <p:nvPr/>
          </p:nvPicPr>
          <p:blipFill>
            <a:blip r:embed="rId4" cstate="print"/>
            <a:srcRect/>
            <a:stretch>
              <a:fillRect/>
            </a:stretch>
          </p:blipFill>
          <p:spPr bwMode="auto">
            <a:xfrm flipH="1">
              <a:off x="10443028" y="171680"/>
              <a:ext cx="1591706" cy="1271849"/>
            </a:xfrm>
            <a:prstGeom prst="rect">
              <a:avLst/>
            </a:prstGeom>
            <a:noFill/>
          </p:spPr>
        </p:pic>
        <p:pic>
          <p:nvPicPr>
            <p:cNvPr id="2" name="Bildobjekt 1"/>
            <p:cNvPicPr>
              <a:picLocks noChangeAspect="1"/>
            </p:cNvPicPr>
            <p:nvPr/>
          </p:nvPicPr>
          <p:blipFill rotWithShape="1">
            <a:blip r:embed="rId5">
              <a:extLst>
                <a:ext uri="{28A0092B-C50C-407E-A947-70E740481C1C}">
                  <a14:useLocalDpi xmlns:a14="http://schemas.microsoft.com/office/drawing/2010/main" val="0"/>
                </a:ext>
              </a:extLst>
            </a:blip>
            <a:srcRect r="12602" b="14469"/>
            <a:stretch/>
          </p:blipFill>
          <p:spPr>
            <a:xfrm flipH="1">
              <a:off x="7957285" y="952542"/>
              <a:ext cx="1574387" cy="140220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9158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720921" y="1363691"/>
            <a:ext cx="12192000" cy="838200"/>
          </a:xfrm>
        </p:spPr>
        <p:txBody>
          <a:bodyPr>
            <a:normAutofit/>
          </a:bodyPr>
          <a:lstStyle/>
          <a:p>
            <a:r>
              <a:rPr lang="sv-SE" sz="3200" dirty="0">
                <a:latin typeface="Calibri" pitchFamily="34" charset="0"/>
              </a:rPr>
              <a:t>Tagande av muta 10 kap 5 a § brottsbalken</a:t>
            </a:r>
          </a:p>
        </p:txBody>
      </p:sp>
      <p:sp>
        <p:nvSpPr>
          <p:cNvPr id="5" name="textruta 4"/>
          <p:cNvSpPr txBox="1"/>
          <p:nvPr/>
        </p:nvSpPr>
        <p:spPr>
          <a:xfrm>
            <a:off x="1744849" y="2201891"/>
            <a:ext cx="9243191" cy="4332468"/>
          </a:xfrm>
          <a:prstGeom prst="rect">
            <a:avLst/>
          </a:prstGeom>
          <a:noFill/>
        </p:spPr>
        <p:txBody>
          <a:bodyPr wrap="square" rtlCol="0">
            <a:spAutoFit/>
          </a:bodyPr>
          <a:lstStyle/>
          <a:p>
            <a:r>
              <a:rPr lang="sv-SE" sz="2400" dirty="0">
                <a:latin typeface="Calibri" pitchFamily="34" charset="0"/>
              </a:rPr>
              <a:t>Tagande av muta innebär att arbetstagare eller uppdragstagare (för sig själv eller annan):</a:t>
            </a:r>
            <a:endParaRPr lang="sv-SE" sz="2200" dirty="0">
              <a:latin typeface="Calibri" pitchFamily="34" charset="0"/>
            </a:endParaRPr>
          </a:p>
          <a:p>
            <a:endParaRPr lang="sv-SE" sz="2200" dirty="0">
              <a:latin typeface="Calibri" pitchFamily="34" charset="0"/>
            </a:endParaRPr>
          </a:p>
          <a:p>
            <a:pPr marL="819150" lvl="1" indent="-361950">
              <a:lnSpc>
                <a:spcPct val="90000"/>
              </a:lnSpc>
              <a:spcBef>
                <a:spcPts val="1000"/>
              </a:spcBef>
              <a:buClr>
                <a:srgbClr val="002060"/>
              </a:buClr>
              <a:buSzPct val="122000"/>
              <a:buFont typeface="Arial" panose="020B0604020202020204" pitchFamily="34" charset="0"/>
              <a:buChar char="•"/>
            </a:pPr>
            <a:r>
              <a:rPr lang="sv-SE" sz="2400" dirty="0"/>
              <a:t>tar emot, låter sig utlova eller begär otillbörlig förmån (muta) för tjänsteutövning.</a:t>
            </a:r>
          </a:p>
          <a:p>
            <a:br>
              <a:rPr lang="sv-SE" sz="2200" dirty="0">
                <a:latin typeface="Calibri" pitchFamily="34" charset="0"/>
              </a:rPr>
            </a:br>
            <a:r>
              <a:rPr lang="sv-SE" sz="2400" dirty="0">
                <a:latin typeface="Calibri" pitchFamily="34" charset="0"/>
              </a:rPr>
              <a:t>Observera att detta också gäller </a:t>
            </a:r>
            <a:r>
              <a:rPr lang="sv-SE" sz="2400" i="1" dirty="0">
                <a:latin typeface="Calibri" pitchFamily="34" charset="0"/>
              </a:rPr>
              <a:t>före</a:t>
            </a:r>
            <a:r>
              <a:rPr lang="sv-SE" sz="2400" dirty="0">
                <a:latin typeface="Calibri" pitchFamily="34" charset="0"/>
              </a:rPr>
              <a:t> eller </a:t>
            </a:r>
            <a:r>
              <a:rPr lang="sv-SE" sz="2400" i="1" dirty="0">
                <a:latin typeface="Calibri" pitchFamily="34" charset="0"/>
              </a:rPr>
              <a:t>efter</a:t>
            </a:r>
            <a:r>
              <a:rPr lang="sv-SE" sz="2400" dirty="0">
                <a:latin typeface="Calibri" pitchFamily="34" charset="0"/>
              </a:rPr>
              <a:t> anställningens eller uppdragets början eller avslut.</a:t>
            </a:r>
          </a:p>
          <a:p>
            <a:endParaRPr lang="sv-SE" sz="2400" dirty="0">
              <a:latin typeface="Calibri" pitchFamily="34" charset="0"/>
            </a:endParaRPr>
          </a:p>
          <a:p>
            <a:r>
              <a:rPr lang="sv-SE" dirty="0">
                <a:latin typeface="Calibri" pitchFamily="34" charset="0"/>
              </a:rPr>
              <a:t>Exempelvis att utlova någon form av fördel för en leverantör mot en gentjänst (till exempel billigare privata byggarbeten, anställning, konsultationer) innan din anställning eller efter din anställnings avslut.</a:t>
            </a:r>
          </a:p>
        </p:txBody>
      </p:sp>
      <p:grpSp>
        <p:nvGrpSpPr>
          <p:cNvPr id="2" name="Grupp 1"/>
          <p:cNvGrpSpPr/>
          <p:nvPr/>
        </p:nvGrpSpPr>
        <p:grpSpPr>
          <a:xfrm>
            <a:off x="9902283" y="332211"/>
            <a:ext cx="2042068" cy="1429681"/>
            <a:chOff x="7957285" y="73817"/>
            <a:chExt cx="4077449" cy="2780012"/>
          </a:xfrm>
        </p:grpSpPr>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t="7766"/>
            <a:stretch/>
          </p:blipFill>
          <p:spPr>
            <a:xfrm>
              <a:off x="8182431" y="73817"/>
              <a:ext cx="2383950" cy="1467574"/>
            </a:xfrm>
            <a:prstGeom prst="rect">
              <a:avLst/>
            </a:prstGeo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391" y="1443529"/>
              <a:ext cx="2231624" cy="1410300"/>
            </a:xfrm>
            <a:prstGeom prst="rect">
              <a:avLst/>
            </a:prstGeom>
            <a:effectLst>
              <a:outerShdw blurRad="50800" dist="38100" dir="2700000" algn="tl" rotWithShape="0">
                <a:prstClr val="black">
                  <a:alpha val="40000"/>
                </a:prstClr>
              </a:outerShdw>
            </a:effectLst>
          </p:spPr>
        </p:pic>
        <p:pic>
          <p:nvPicPr>
            <p:cNvPr id="8" name="Picture 5" descr="C:\Documents and Settings\CAH\Lokala inställningar\Temporary Internet Files\Content.IE5\XLK0J8BQ\MP900433192[1].jpg"/>
            <p:cNvPicPr>
              <a:picLocks noChangeAspect="1" noChangeArrowheads="1"/>
            </p:cNvPicPr>
            <p:nvPr/>
          </p:nvPicPr>
          <p:blipFill>
            <a:blip r:embed="rId4" cstate="print"/>
            <a:srcRect/>
            <a:stretch>
              <a:fillRect/>
            </a:stretch>
          </p:blipFill>
          <p:spPr bwMode="auto">
            <a:xfrm flipH="1">
              <a:off x="10443028" y="171680"/>
              <a:ext cx="1591706" cy="1271849"/>
            </a:xfrm>
            <a:prstGeom prst="rect">
              <a:avLst/>
            </a:prstGeom>
            <a:noFill/>
          </p:spPr>
        </p:pic>
        <p:pic>
          <p:nvPicPr>
            <p:cNvPr id="9" name="Bildobjekt 8"/>
            <p:cNvPicPr>
              <a:picLocks noChangeAspect="1"/>
            </p:cNvPicPr>
            <p:nvPr/>
          </p:nvPicPr>
          <p:blipFill rotWithShape="1">
            <a:blip r:embed="rId5" cstate="print">
              <a:extLst>
                <a:ext uri="{28A0092B-C50C-407E-A947-70E740481C1C}">
                  <a14:useLocalDpi xmlns:a14="http://schemas.microsoft.com/office/drawing/2010/main" val="0"/>
                </a:ext>
              </a:extLst>
            </a:blip>
            <a:srcRect r="12602" b="14469"/>
            <a:stretch/>
          </p:blipFill>
          <p:spPr>
            <a:xfrm flipH="1">
              <a:off x="7957285" y="952542"/>
              <a:ext cx="1574387" cy="140220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7412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718982" y="1529829"/>
            <a:ext cx="7590330" cy="496373"/>
          </a:xfrm>
        </p:spPr>
        <p:txBody>
          <a:bodyPr anchor="b">
            <a:noAutofit/>
          </a:bodyPr>
          <a:lstStyle/>
          <a:p>
            <a:r>
              <a:rPr lang="sv-SE" sz="3200" dirty="0">
                <a:latin typeface="Calibri" pitchFamily="34" charset="0"/>
              </a:rPr>
              <a:t>Givande av muta (10 kap 5 b § brottsbalken)</a:t>
            </a:r>
          </a:p>
        </p:txBody>
      </p:sp>
      <p:sp>
        <p:nvSpPr>
          <p:cNvPr id="5" name="Platshållare för innehåll 2"/>
          <p:cNvSpPr>
            <a:spLocks noGrp="1"/>
          </p:cNvSpPr>
          <p:nvPr>
            <p:ph idx="1"/>
          </p:nvPr>
        </p:nvSpPr>
        <p:spPr>
          <a:xfrm>
            <a:off x="1718982" y="2168930"/>
            <a:ext cx="8024771" cy="2483237"/>
          </a:xfrm>
        </p:spPr>
        <p:txBody>
          <a:bodyPr>
            <a:normAutofit fontScale="92500" lnSpcReduction="10000"/>
          </a:bodyPr>
          <a:lstStyle/>
          <a:p>
            <a:pPr marL="0" lvl="1" indent="0">
              <a:buNone/>
            </a:pPr>
            <a:r>
              <a:rPr lang="sv-SE" sz="2600" dirty="0"/>
              <a:t>Givande av muta innebär att arbetstagare eller uppdragstagare:</a:t>
            </a:r>
          </a:p>
          <a:p>
            <a:pPr lvl="1">
              <a:buNone/>
            </a:pPr>
            <a:r>
              <a:rPr lang="sv-SE" sz="2600" dirty="0"/>
              <a:t>	</a:t>
            </a:r>
          </a:p>
          <a:p>
            <a:pPr lvl="1">
              <a:buFont typeface="Arial" panose="020B0604020202020204" pitchFamily="34" charset="0"/>
              <a:buChar char="•"/>
            </a:pPr>
            <a:r>
              <a:rPr lang="sv-SE" sz="2600" dirty="0"/>
              <a:t>lämnar, utlovar eller erbjuder otillbörlig förmån (muta) för tjänsteutövning.</a:t>
            </a:r>
          </a:p>
          <a:p>
            <a:pPr lvl="1">
              <a:buFont typeface="Arial" panose="020B0604020202020204" pitchFamily="34" charset="0"/>
              <a:buChar char="•"/>
            </a:pPr>
            <a:endParaRPr lang="sv-SE" sz="2600" dirty="0"/>
          </a:p>
          <a:p>
            <a:pPr marL="0" indent="0">
              <a:buNone/>
            </a:pPr>
            <a:r>
              <a:rPr lang="sv-SE" sz="2600" dirty="0"/>
              <a:t>Observera att detta också gäller före eller efter anställningens eller uppdragets början eller avslut.</a:t>
            </a:r>
          </a:p>
          <a:p>
            <a:pPr marL="0" indent="0">
              <a:buNone/>
            </a:pPr>
            <a:endParaRPr lang="sv-SE" sz="2600" dirty="0"/>
          </a:p>
          <a:p>
            <a:pPr marL="0" indent="0">
              <a:buNone/>
            </a:pPr>
            <a:endParaRPr lang="sv-SE" sz="2600" dirty="0"/>
          </a:p>
          <a:p>
            <a:pPr lvl="1">
              <a:buFont typeface="Arial" panose="020B0604020202020204" pitchFamily="34" charset="0"/>
              <a:buChar char="•"/>
            </a:pPr>
            <a:endParaRPr lang="sv-SE" sz="2200" dirty="0"/>
          </a:p>
          <a:p>
            <a:pPr lvl="1">
              <a:buFont typeface="Arial" panose="020B0604020202020204" pitchFamily="34" charset="0"/>
              <a:buChar char="•"/>
            </a:pPr>
            <a:endParaRPr lang="sv-SE" sz="2200" dirty="0">
              <a:latin typeface="Calibri" pitchFamily="34" charset="0"/>
            </a:endParaRPr>
          </a:p>
        </p:txBody>
      </p:sp>
      <p:grpSp>
        <p:nvGrpSpPr>
          <p:cNvPr id="6" name="Grupp 5"/>
          <p:cNvGrpSpPr/>
          <p:nvPr/>
        </p:nvGrpSpPr>
        <p:grpSpPr>
          <a:xfrm>
            <a:off x="9309312" y="4652167"/>
            <a:ext cx="2236582" cy="1534850"/>
            <a:chOff x="7957285" y="73817"/>
            <a:chExt cx="4077449" cy="2780012"/>
          </a:xfrm>
        </p:grpSpPr>
        <p:pic>
          <p:nvPicPr>
            <p:cNvPr id="7" name="Bildobjekt 6"/>
            <p:cNvPicPr>
              <a:picLocks noChangeAspect="1"/>
            </p:cNvPicPr>
            <p:nvPr/>
          </p:nvPicPr>
          <p:blipFill rotWithShape="1">
            <a:blip r:embed="rId2" cstate="print">
              <a:extLst>
                <a:ext uri="{28A0092B-C50C-407E-A947-70E740481C1C}">
                  <a14:useLocalDpi xmlns:a14="http://schemas.microsoft.com/office/drawing/2010/main" val="0"/>
                </a:ext>
              </a:extLst>
            </a:blip>
            <a:srcRect t="7766"/>
            <a:stretch/>
          </p:blipFill>
          <p:spPr>
            <a:xfrm>
              <a:off x="8182431" y="73817"/>
              <a:ext cx="2383950" cy="1467574"/>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391" y="1443529"/>
              <a:ext cx="2231624" cy="1410300"/>
            </a:xfrm>
            <a:prstGeom prst="rect">
              <a:avLst/>
            </a:prstGeom>
            <a:effectLst>
              <a:outerShdw blurRad="50800" dist="38100" dir="2700000" algn="tl" rotWithShape="0">
                <a:prstClr val="black">
                  <a:alpha val="40000"/>
                </a:prstClr>
              </a:outerShdw>
            </a:effectLst>
          </p:spPr>
        </p:pic>
        <p:pic>
          <p:nvPicPr>
            <p:cNvPr id="9" name="Picture 5" descr="C:\Documents and Settings\CAH\Lokala inställningar\Temporary Internet Files\Content.IE5\XLK0J8BQ\MP900433192[1].jpg"/>
            <p:cNvPicPr>
              <a:picLocks noChangeAspect="1" noChangeArrowheads="1"/>
            </p:cNvPicPr>
            <p:nvPr/>
          </p:nvPicPr>
          <p:blipFill>
            <a:blip r:embed="rId4" cstate="print"/>
            <a:srcRect/>
            <a:stretch>
              <a:fillRect/>
            </a:stretch>
          </p:blipFill>
          <p:spPr bwMode="auto">
            <a:xfrm flipH="1">
              <a:off x="10443028" y="171680"/>
              <a:ext cx="1591706" cy="1271849"/>
            </a:xfrm>
            <a:prstGeom prst="rect">
              <a:avLst/>
            </a:prstGeom>
            <a:noFill/>
          </p:spPr>
        </p:pic>
        <p:pic>
          <p:nvPicPr>
            <p:cNvPr id="10" name="Bildobjekt 9"/>
            <p:cNvPicPr>
              <a:picLocks noChangeAspect="1"/>
            </p:cNvPicPr>
            <p:nvPr/>
          </p:nvPicPr>
          <p:blipFill rotWithShape="1">
            <a:blip r:embed="rId5" cstate="print">
              <a:extLst>
                <a:ext uri="{28A0092B-C50C-407E-A947-70E740481C1C}">
                  <a14:useLocalDpi xmlns:a14="http://schemas.microsoft.com/office/drawing/2010/main" val="0"/>
                </a:ext>
              </a:extLst>
            </a:blip>
            <a:srcRect r="12602" b="14469"/>
            <a:stretch/>
          </p:blipFill>
          <p:spPr>
            <a:xfrm flipH="1">
              <a:off x="7957285" y="952542"/>
              <a:ext cx="1574387" cy="1402209"/>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02623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4"/>
          <p:cNvSpPr txBox="1">
            <a:spLocks/>
          </p:cNvSpPr>
          <p:nvPr/>
        </p:nvSpPr>
        <p:spPr>
          <a:xfrm>
            <a:off x="1243439" y="2297206"/>
            <a:ext cx="9144000" cy="40785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1" indent="-361950">
              <a:spcBef>
                <a:spcPts val="1000"/>
              </a:spcBef>
              <a:buClr>
                <a:srgbClr val="002060"/>
              </a:buClr>
              <a:buSzPct val="122000"/>
            </a:pPr>
            <a:r>
              <a:rPr lang="sv-SE" dirty="0"/>
              <a:t>Arbetsmåltider av vardagligt slag (högst 300 kr) vid </a:t>
            </a:r>
            <a:r>
              <a:rPr lang="sv-SE" u="sng" dirty="0"/>
              <a:t>enstaka</a:t>
            </a:r>
            <a:r>
              <a:rPr lang="sv-SE" dirty="0"/>
              <a:t> tillfälle.</a:t>
            </a:r>
          </a:p>
          <a:p>
            <a:pPr marL="819150" lvl="1" indent="-361950">
              <a:spcBef>
                <a:spcPts val="1000"/>
              </a:spcBef>
              <a:buClr>
                <a:srgbClr val="002060"/>
              </a:buClr>
              <a:buSzPct val="122000"/>
            </a:pPr>
            <a:r>
              <a:rPr lang="sv-SE" dirty="0"/>
              <a:t>Uppvaktningar (måttfulla) vid jämna födelsedagar. För uppvaktningar inom Locum innehåller reglerna särskilda beloppsgränser.</a:t>
            </a:r>
          </a:p>
          <a:p>
            <a:pPr marL="819150" lvl="1" indent="-361950">
              <a:spcBef>
                <a:spcPts val="1000"/>
              </a:spcBef>
              <a:buClr>
                <a:srgbClr val="002060"/>
              </a:buClr>
              <a:buSzPct val="122000"/>
            </a:pPr>
            <a:r>
              <a:rPr lang="sv-SE" dirty="0"/>
              <a:t>Prydnadsföremål som saknar nämnvärt marknadsvärde och jämförliga måttfulla minnesgåvor.</a:t>
            </a:r>
          </a:p>
          <a:p>
            <a:pPr marL="819150" lvl="1" indent="-361950">
              <a:spcBef>
                <a:spcPts val="1000"/>
              </a:spcBef>
              <a:buClr>
                <a:srgbClr val="002060"/>
              </a:buClr>
              <a:buSzPct val="122000"/>
            </a:pPr>
            <a:r>
              <a:rPr lang="sv-SE" dirty="0"/>
              <a:t>En inbjudan till ett ”Gratis frukostseminarium” där den frukost som erbjuds är måttfull och den som deltar har nytta av seminarieinnehållet i tjänsten.</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6666" y="5450140"/>
            <a:ext cx="1045436" cy="1120962"/>
          </a:xfrm>
          <a:prstGeom prst="rect">
            <a:avLst/>
          </a:prstGeom>
        </p:spPr>
      </p:pic>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692" t="6448" r="2587"/>
          <a:stretch/>
        </p:blipFill>
        <p:spPr>
          <a:xfrm>
            <a:off x="8715375" y="104775"/>
            <a:ext cx="3344129" cy="1997095"/>
          </a:xfrm>
          <a:prstGeom prst="rect">
            <a:avLst/>
          </a:prstGeom>
          <a:effectLst>
            <a:softEdge rad="317500"/>
          </a:effectLst>
        </p:spPr>
      </p:pic>
      <p:sp>
        <p:nvSpPr>
          <p:cNvPr id="2" name="textruta 1"/>
          <p:cNvSpPr txBox="1"/>
          <p:nvPr/>
        </p:nvSpPr>
        <p:spPr>
          <a:xfrm>
            <a:off x="1718731" y="1517095"/>
            <a:ext cx="6062133" cy="584775"/>
          </a:xfrm>
          <a:prstGeom prst="rect">
            <a:avLst/>
          </a:prstGeom>
          <a:noFill/>
        </p:spPr>
        <p:txBody>
          <a:bodyPr wrap="square" rtlCol="0">
            <a:spAutoFit/>
          </a:bodyPr>
          <a:lstStyle/>
          <a:p>
            <a:r>
              <a:rPr lang="sv-SE" sz="3200" dirty="0">
                <a:latin typeface="Calibri" pitchFamily="34" charset="0"/>
              </a:rPr>
              <a:t>Tillåtna förmåner:</a:t>
            </a:r>
          </a:p>
        </p:txBody>
      </p:sp>
      <p:sp>
        <p:nvSpPr>
          <p:cNvPr id="6" name="textruta 5"/>
          <p:cNvSpPr txBox="1"/>
          <p:nvPr/>
        </p:nvSpPr>
        <p:spPr>
          <a:xfrm>
            <a:off x="1718731" y="6181047"/>
            <a:ext cx="8200183" cy="584775"/>
          </a:xfrm>
          <a:prstGeom prst="rect">
            <a:avLst/>
          </a:prstGeom>
          <a:noFill/>
        </p:spPr>
        <p:txBody>
          <a:bodyPr wrap="square" rtlCol="0">
            <a:spAutoFit/>
          </a:bodyPr>
          <a:lstStyle/>
          <a:p>
            <a:r>
              <a:rPr lang="sv-SE" sz="1600" b="1" dirty="0"/>
              <a:t>OBS! </a:t>
            </a:r>
            <a:r>
              <a:rPr lang="sv-SE" sz="1600" dirty="0"/>
              <a:t>Förmån, erbjudande eller gåva är </a:t>
            </a:r>
            <a:r>
              <a:rPr lang="sv-SE" sz="1600" u="sng" dirty="0"/>
              <a:t>otillåten</a:t>
            </a:r>
            <a:r>
              <a:rPr lang="sv-SE" sz="1600" dirty="0"/>
              <a:t> om syftet är att påverka dig i arbetet, exempelvis i samband med upphandling. </a:t>
            </a:r>
          </a:p>
        </p:txBody>
      </p:sp>
    </p:spTree>
    <p:extLst>
      <p:ext uri="{BB962C8B-B14F-4D97-AF65-F5344CB8AC3E}">
        <p14:creationId xmlns:p14="http://schemas.microsoft.com/office/powerpoint/2010/main" val="96683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txBox="1">
            <a:spLocks/>
          </p:cNvSpPr>
          <p:nvPr/>
        </p:nvSpPr>
        <p:spPr>
          <a:xfrm>
            <a:off x="1235081" y="2177869"/>
            <a:ext cx="9133422" cy="455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1" indent="-361950">
              <a:spcBef>
                <a:spcPts val="1000"/>
              </a:spcBef>
              <a:buClr>
                <a:srgbClr val="002060"/>
              </a:buClr>
              <a:buSzPct val="122000"/>
            </a:pPr>
            <a:r>
              <a:rPr lang="sv-SE" dirty="0"/>
              <a:t>Måltider som inte kan räknas in under ”vardagligt slag”.</a:t>
            </a:r>
          </a:p>
          <a:p>
            <a:pPr marL="819150" lvl="1" indent="-361950">
              <a:spcBef>
                <a:spcPts val="1000"/>
              </a:spcBef>
              <a:buClr>
                <a:srgbClr val="002060"/>
              </a:buClr>
              <a:buSzPct val="122000"/>
            </a:pPr>
            <a:r>
              <a:rPr lang="sv-SE" dirty="0"/>
              <a:t>Sidoleveranser av varor eller tjänster från företagets leverantör, exempelvis byggmaterial eller transport- och hantverkstjänster.</a:t>
            </a:r>
          </a:p>
          <a:p>
            <a:pPr marL="819150" lvl="1" indent="-361950">
              <a:spcBef>
                <a:spcPts val="1000"/>
              </a:spcBef>
              <a:buClr>
                <a:srgbClr val="002060"/>
              </a:buClr>
              <a:buSzPct val="122000"/>
            </a:pPr>
            <a:r>
              <a:rPr lang="sv-SE" dirty="0"/>
              <a:t>Inköpsrabatter, provisions- eller bonusarrangemang som inte godkänts av företagsledningen</a:t>
            </a:r>
          </a:p>
          <a:p>
            <a:pPr marL="819150" lvl="1" indent="-361950">
              <a:spcBef>
                <a:spcPts val="1000"/>
              </a:spcBef>
              <a:buClr>
                <a:srgbClr val="002060"/>
              </a:buClr>
              <a:buSzPct val="122000"/>
            </a:pPr>
            <a:r>
              <a:rPr lang="sv-SE" dirty="0"/>
              <a:t>Anlitande av företagets leverantör för privata angelägenheter till icke marknadsmässiga ersättningar.</a:t>
            </a:r>
          </a:p>
          <a:p>
            <a:pPr marL="819150" lvl="1" indent="-361950">
              <a:spcBef>
                <a:spcPts val="1000"/>
              </a:spcBef>
              <a:buClr>
                <a:srgbClr val="002060"/>
              </a:buClr>
              <a:buSzPct val="122000"/>
            </a:pPr>
            <a:r>
              <a:rPr lang="sv-SE" dirty="0"/>
              <a:t>Helt eller delvis av leverantör betalda konferenser, utbildningar, nöjesresor, semestervistelser, evenemang m </a:t>
            </a:r>
            <a:r>
              <a:rPr lang="sv-SE" dirty="0" err="1"/>
              <a:t>m</a:t>
            </a:r>
            <a:r>
              <a:rPr lang="sv-SE" dirty="0"/>
              <a:t>.</a:t>
            </a:r>
          </a:p>
          <a:p>
            <a:pPr marL="819150" lvl="1" indent="-361950">
              <a:spcBef>
                <a:spcPts val="1000"/>
              </a:spcBef>
              <a:buClr>
                <a:srgbClr val="002060"/>
              </a:buClr>
              <a:buSzPct val="122000"/>
            </a:pPr>
            <a:r>
              <a:rPr lang="sv-SE" dirty="0"/>
              <a:t>Penninggåva eller penninglån.</a:t>
            </a:r>
          </a:p>
        </p:txBody>
      </p:sp>
      <p:grpSp>
        <p:nvGrpSpPr>
          <p:cNvPr id="4" name="Grupp 3"/>
          <p:cNvGrpSpPr/>
          <p:nvPr/>
        </p:nvGrpSpPr>
        <p:grpSpPr>
          <a:xfrm>
            <a:off x="9088244" y="333897"/>
            <a:ext cx="2821001" cy="1843972"/>
            <a:chOff x="7957285" y="73817"/>
            <a:chExt cx="4077449" cy="2780012"/>
          </a:xfrm>
        </p:grpSpPr>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t="7766"/>
            <a:stretch/>
          </p:blipFill>
          <p:spPr>
            <a:xfrm>
              <a:off x="8182431" y="73817"/>
              <a:ext cx="2383950" cy="1467574"/>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391" y="1443529"/>
              <a:ext cx="2231624" cy="1410300"/>
            </a:xfrm>
            <a:prstGeom prst="rect">
              <a:avLst/>
            </a:prstGeom>
            <a:effectLst>
              <a:outerShdw blurRad="50800" dist="38100" dir="2700000" algn="tl" rotWithShape="0">
                <a:prstClr val="black">
                  <a:alpha val="40000"/>
                </a:prstClr>
              </a:outerShdw>
            </a:effectLst>
          </p:spPr>
        </p:pic>
        <p:pic>
          <p:nvPicPr>
            <p:cNvPr id="7" name="Picture 5" descr="C:\Documents and Settings\CAH\Lokala inställningar\Temporary Internet Files\Content.IE5\XLK0J8BQ\MP900433192[1].jpg"/>
            <p:cNvPicPr>
              <a:picLocks noChangeAspect="1" noChangeArrowheads="1"/>
            </p:cNvPicPr>
            <p:nvPr/>
          </p:nvPicPr>
          <p:blipFill>
            <a:blip r:embed="rId4" cstate="print"/>
            <a:srcRect/>
            <a:stretch>
              <a:fillRect/>
            </a:stretch>
          </p:blipFill>
          <p:spPr bwMode="auto">
            <a:xfrm flipH="1">
              <a:off x="10443028" y="171680"/>
              <a:ext cx="1591706" cy="1271849"/>
            </a:xfrm>
            <a:prstGeom prst="rect">
              <a:avLst/>
            </a:prstGeom>
            <a:noFill/>
          </p:spPr>
        </p:pic>
        <p:pic>
          <p:nvPicPr>
            <p:cNvPr id="8" name="Bildobjekt 7"/>
            <p:cNvPicPr>
              <a:picLocks noChangeAspect="1"/>
            </p:cNvPicPr>
            <p:nvPr/>
          </p:nvPicPr>
          <p:blipFill rotWithShape="1">
            <a:blip r:embed="rId5" cstate="print">
              <a:extLst>
                <a:ext uri="{28A0092B-C50C-407E-A947-70E740481C1C}">
                  <a14:useLocalDpi xmlns:a14="http://schemas.microsoft.com/office/drawing/2010/main" val="0"/>
                </a:ext>
              </a:extLst>
            </a:blip>
            <a:srcRect r="12602" b="14469"/>
            <a:stretch/>
          </p:blipFill>
          <p:spPr>
            <a:xfrm flipH="1">
              <a:off x="7957285" y="952542"/>
              <a:ext cx="1574387" cy="1402209"/>
            </a:xfrm>
            <a:prstGeom prst="rect">
              <a:avLst/>
            </a:prstGeom>
            <a:effectLst>
              <a:outerShdw blurRad="50800" dist="38100" dir="2700000" algn="tl" rotWithShape="0">
                <a:prstClr val="black">
                  <a:alpha val="40000"/>
                </a:prstClr>
              </a:outerShdw>
            </a:effectLst>
          </p:spPr>
        </p:pic>
      </p:grpSp>
      <p:sp>
        <p:nvSpPr>
          <p:cNvPr id="9" name="textruta 8"/>
          <p:cNvSpPr txBox="1"/>
          <p:nvPr/>
        </p:nvSpPr>
        <p:spPr>
          <a:xfrm>
            <a:off x="1714976" y="1487413"/>
            <a:ext cx="6023555" cy="584775"/>
          </a:xfrm>
          <a:prstGeom prst="rect">
            <a:avLst/>
          </a:prstGeom>
          <a:noFill/>
        </p:spPr>
        <p:txBody>
          <a:bodyPr wrap="square" rtlCol="0">
            <a:spAutoFit/>
          </a:bodyPr>
          <a:lstStyle/>
          <a:p>
            <a:r>
              <a:rPr lang="sv-SE" sz="3200" dirty="0">
                <a:latin typeface="Calibri" pitchFamily="34" charset="0"/>
              </a:rPr>
              <a:t>Otillåtna förmåner:</a:t>
            </a:r>
          </a:p>
        </p:txBody>
      </p:sp>
    </p:spTree>
    <p:extLst>
      <p:ext uri="{BB962C8B-B14F-4D97-AF65-F5344CB8AC3E}">
        <p14:creationId xmlns:p14="http://schemas.microsoft.com/office/powerpoint/2010/main" val="281373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727201" y="1526443"/>
            <a:ext cx="9144000" cy="476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dirty="0">
                <a:latin typeface="Calibri" pitchFamily="34" charset="0"/>
              </a:rPr>
              <a:t>Jäv och intressekonflikter</a:t>
            </a:r>
          </a:p>
        </p:txBody>
      </p:sp>
      <p:sp>
        <p:nvSpPr>
          <p:cNvPr id="3" name="Platshållare för innehåll 2"/>
          <p:cNvSpPr txBox="1">
            <a:spLocks/>
          </p:cNvSpPr>
          <p:nvPr/>
        </p:nvSpPr>
        <p:spPr>
          <a:xfrm>
            <a:off x="1268790" y="2181551"/>
            <a:ext cx="9361109" cy="4166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1" indent="-361950">
              <a:spcBef>
                <a:spcPts val="1000"/>
              </a:spcBef>
              <a:buClr>
                <a:srgbClr val="002060"/>
              </a:buClr>
              <a:buSzPct val="122000"/>
            </a:pPr>
            <a:r>
              <a:rPr lang="sv-SE" dirty="0"/>
              <a:t>Det åligger alla medarbetare i Locum att tillvarata Region Stockholms och </a:t>
            </a:r>
            <a:r>
              <a:rPr lang="sv-SE" dirty="0" err="1"/>
              <a:t>Locums</a:t>
            </a:r>
            <a:r>
              <a:rPr lang="sv-SE" dirty="0"/>
              <a:t> intressen och helt bortse från egna intressen eller egen vinning.</a:t>
            </a:r>
            <a:br>
              <a:rPr lang="sv-SE" dirty="0"/>
            </a:br>
            <a:endParaRPr lang="sv-SE" dirty="0"/>
          </a:p>
          <a:p>
            <a:pPr marL="819150" lvl="1" indent="-361950">
              <a:spcBef>
                <a:spcPts val="1000"/>
              </a:spcBef>
              <a:buClr>
                <a:srgbClr val="002060"/>
              </a:buClr>
              <a:buSzPct val="122000"/>
            </a:pPr>
            <a:r>
              <a:rPr lang="sv-SE" dirty="0"/>
              <a:t>Medarbetare ska undvika att försätta sig i situationer där personliga, familjerelaterade eller ekonomiska intressen kan komma i konflikt med regionens eller </a:t>
            </a:r>
            <a:r>
              <a:rPr lang="sv-SE" dirty="0" err="1"/>
              <a:t>Locums</a:t>
            </a:r>
            <a:r>
              <a:rPr lang="sv-SE" dirty="0"/>
              <a:t> intressen.</a:t>
            </a:r>
          </a:p>
          <a:p>
            <a:pPr marL="819150" lvl="1" indent="-361950">
              <a:spcBef>
                <a:spcPts val="1000"/>
              </a:spcBef>
              <a:buClr>
                <a:srgbClr val="002060"/>
              </a:buClr>
              <a:buSzPct val="122000"/>
            </a:pPr>
            <a:endParaRPr lang="sv-SE" dirty="0"/>
          </a:p>
          <a:p>
            <a:pPr marL="819150" lvl="1" indent="-361950">
              <a:spcBef>
                <a:spcPts val="1000"/>
              </a:spcBef>
              <a:buClr>
                <a:srgbClr val="002060"/>
              </a:buClr>
              <a:buSzPct val="122000"/>
            </a:pPr>
            <a:r>
              <a:rPr lang="sv-SE" dirty="0"/>
              <a:t>Det är inte tillåtet för den anställde att handlägga ärende eller delta i beslut som rör den anställdes bolag (bisyssla), närstående till den anställde eller bolag tillhörande närstående till den anställde.</a:t>
            </a:r>
          </a:p>
          <a:p>
            <a:pPr marL="0" indent="0">
              <a:buFont typeface="Arial" panose="020B0604020202020204" pitchFamily="34" charset="0"/>
              <a:buNone/>
            </a:pPr>
            <a:endParaRPr lang="sv-SE" sz="2400" dirty="0">
              <a:latin typeface="Calibri" pitchFamily="34" charset="0"/>
            </a:endParaRPr>
          </a:p>
        </p:txBody>
      </p:sp>
    </p:spTree>
    <p:extLst>
      <p:ext uri="{BB962C8B-B14F-4D97-AF65-F5344CB8AC3E}">
        <p14:creationId xmlns:p14="http://schemas.microsoft.com/office/powerpoint/2010/main" val="2871185256"/>
      </p:ext>
    </p:extLst>
  </p:cSld>
  <p:clrMapOvr>
    <a:masterClrMapping/>
  </p:clrMapOvr>
</p:sld>
</file>

<file path=ppt/theme/theme1.xml><?xml version="1.0" encoding="utf-8"?>
<a:theme xmlns:a="http://schemas.openxmlformats.org/drawingml/2006/main" name="Locum mall för ppt">
  <a:themeElements>
    <a:clrScheme name="Locum">
      <a:dk1>
        <a:sysClr val="windowText" lastClr="000000"/>
      </a:dk1>
      <a:lt1>
        <a:sysClr val="window" lastClr="FFFFFF"/>
      </a:lt1>
      <a:dk2>
        <a:srgbClr val="000000"/>
      </a:dk2>
      <a:lt2>
        <a:srgbClr val="EEECE1"/>
      </a:lt2>
      <a:accent1>
        <a:srgbClr val="B1C800"/>
      </a:accent1>
      <a:accent2>
        <a:srgbClr val="A41D23"/>
      </a:accent2>
      <a:accent3>
        <a:srgbClr val="F29400"/>
      </a:accent3>
      <a:accent4>
        <a:srgbClr val="7F4A94"/>
      </a:accent4>
      <a:accent5>
        <a:srgbClr val="696965"/>
      </a:accent5>
      <a:accent6>
        <a:srgbClr val="A8D0F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BE56F391-76AC-48F4-944B-E97F0D586112}" vid="{C8B5FEF1-232E-4A03-AE22-8B499CDD262A}"/>
    </a:ext>
  </a:extLst>
</a:theme>
</file>

<file path=docProps/app.xml><?xml version="1.0" encoding="utf-8"?>
<Properties xmlns="http://schemas.openxmlformats.org/officeDocument/2006/extended-properties" xmlns:vt="http://schemas.openxmlformats.org/officeDocument/2006/docPropsVTypes">
  <Template>Locum mall för ppt</Template>
  <TotalTime>328</TotalTime>
  <Words>1040</Words>
  <Application>Microsoft Office PowerPoint</Application>
  <PresentationFormat>Bredbild</PresentationFormat>
  <Paragraphs>79</Paragraphs>
  <Slides>14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Calibri</vt:lpstr>
      <vt:lpstr>Locum mall för ppt</vt:lpstr>
      <vt:lpstr>PowerPoint-presentation</vt:lpstr>
      <vt:lpstr>PowerPoint-presentation</vt:lpstr>
      <vt:lpstr>PowerPoint-presentation</vt:lpstr>
      <vt:lpstr>Mutbrott </vt:lpstr>
      <vt:lpstr>Tagande av muta 10 kap 5 a § brottsbalken</vt:lpstr>
      <vt:lpstr>Givande av muta (10 kap 5 b § brottsbalken)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Locum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Sjöndin</dc:creator>
  <cp:lastModifiedBy>Åsa Berg</cp:lastModifiedBy>
  <cp:revision>94</cp:revision>
  <dcterms:created xsi:type="dcterms:W3CDTF">2017-11-09T11:02:43Z</dcterms:created>
  <dcterms:modified xsi:type="dcterms:W3CDTF">2024-12-09T11:43:05Z</dcterms:modified>
</cp:coreProperties>
</file>